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41" r:id="rId3"/>
    <p:sldId id="346" r:id="rId5"/>
    <p:sldId id="297" r:id="rId6"/>
    <p:sldId id="298" r:id="rId7"/>
    <p:sldId id="300" r:id="rId8"/>
    <p:sldId id="347" r:id="rId9"/>
    <p:sldId id="302" r:id="rId10"/>
    <p:sldId id="303" r:id="rId11"/>
    <p:sldId id="304" r:id="rId12"/>
  </p:sldIdLst>
  <p:sldSz cx="12192000" cy="6858000"/>
  <p:notesSz cx="6858000" cy="9144000"/>
  <p:custDataLst>
    <p:tags r:id="rId16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9E0000"/>
    <a:srgbClr val="1F4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674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-288" y="-78"/>
      </p:cViewPr>
      <p:guideLst>
        <p:guide orient="horz" pos="2139"/>
        <p:guide pos="38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gs" Target="tags/tag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auto"/>
            <a:fld id="{F40A2781-EC56-48C3-97B4-0208B622F456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2052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53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0"/>
            <a:r>
              <a:rPr lang="zh-CN" altLang="en-US"/>
              <a:t>第二级</a:t>
            </a:r>
            <a:endParaRPr lang="zh-CN" altLang="en-US"/>
          </a:p>
          <a:p>
            <a:pPr lvl="2" indent="0"/>
            <a:r>
              <a:rPr lang="zh-CN" altLang="en-US"/>
              <a:t>第三级</a:t>
            </a:r>
            <a:endParaRPr lang="zh-CN" altLang="en-US"/>
          </a:p>
          <a:p>
            <a:pPr lvl="3" indent="0"/>
            <a:r>
              <a:rPr lang="zh-CN" altLang="en-US"/>
              <a:t>第四级</a:t>
            </a:r>
            <a:endParaRPr lang="zh-CN" altLang="en-US"/>
          </a:p>
          <a:p>
            <a:pPr lvl="4" indent="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auto"/>
            <a:fld id="{AD2F8EBF-27C0-4BC9-8276-743D70333D32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幻灯片图像占位符 1"/>
          <p:cNvSpPr>
            <a:spLocks noGrp="1" noRot="1" noChangeAspect="1"/>
          </p:cNvSpPr>
          <p:nvPr>
            <p:ph type="sldImg"/>
          </p:nvPr>
        </p:nvSpPr>
        <p:spPr>
          <a:ln>
            <a:miter/>
          </a:ln>
        </p:spPr>
      </p:sp>
      <p:sp>
        <p:nvSpPr>
          <p:cNvPr id="4098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p>
            <a:pPr lvl="0"/>
            <a:endParaRPr lang="zh-CN" altLang="en-US"/>
          </a:p>
        </p:txBody>
      </p:sp>
      <p:sp>
        <p:nvSpPr>
          <p:cNvPr id="409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/>
            <a:fld id="{9A0DB2DC-4C9A-4742-B13C-FB6460FD3503}" type="slidenum">
              <a:rPr lang="zh-CN" altLang="en-US" sz="1200"/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3" name="幻灯片图像占位符 1"/>
          <p:cNvSpPr>
            <a:spLocks noGrp="1" noRot="1" noChangeAspect="1"/>
          </p:cNvSpPr>
          <p:nvPr>
            <p:ph type="sldImg"/>
          </p:nvPr>
        </p:nvSpPr>
        <p:spPr>
          <a:ln>
            <a:miter/>
          </a:ln>
        </p:spPr>
      </p:sp>
      <p:sp>
        <p:nvSpPr>
          <p:cNvPr id="23554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p>
            <a:pPr lvl="0"/>
            <a:endParaRPr lang="zh-CN" altLang="en-US"/>
          </a:p>
        </p:txBody>
      </p:sp>
      <p:sp>
        <p:nvSpPr>
          <p:cNvPr id="23555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/>
            <a:fld id="{9A0DB2DC-4C9A-4742-B13C-FB6460FD3503}" type="slidenum">
              <a:rPr lang="zh-CN" altLang="en-US" sz="1200"/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3" name="幻灯片图像占位符 1"/>
          <p:cNvSpPr>
            <a:spLocks noGrp="1" noRot="1" noChangeAspect="1"/>
          </p:cNvSpPr>
          <p:nvPr>
            <p:ph type="sldImg"/>
          </p:nvPr>
        </p:nvSpPr>
        <p:spPr>
          <a:ln>
            <a:miter/>
          </a:ln>
        </p:spPr>
      </p:sp>
      <p:sp>
        <p:nvSpPr>
          <p:cNvPr id="28674" name="备注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p>
            <a:pPr lvl="0"/>
            <a:endParaRPr lang="zh-CN" altLang="en-US"/>
          </a:p>
        </p:txBody>
      </p:sp>
      <p:sp>
        <p:nvSpPr>
          <p:cNvPr id="28675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/>
            <a:fld id="{9A0DB2DC-4C9A-4742-B13C-FB6460FD3503}" type="slidenum">
              <a:rPr lang="zh-CN" altLang="en-US" sz="1200"/>
            </a:fld>
            <a:endParaRPr lang="zh-CN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auto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3472A760-7479-45BC-B3E6-8272CF84B4FD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1AB3A9CE-D091-4616-AD9E-EE1F78504B61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3472A760-7479-45BC-B3E6-8272CF84B4FD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1AB3A9CE-D091-4616-AD9E-EE1F78504B61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3472A760-7479-45BC-B3E6-8272CF84B4FD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1AB3A9CE-D091-4616-AD9E-EE1F78504B61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3472A760-7479-45BC-B3E6-8272CF84B4FD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1AB3A9CE-D091-4616-AD9E-EE1F78504B61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3472A760-7479-45BC-B3E6-8272CF84B4FD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1AB3A9CE-D091-4616-AD9E-EE1F78504B61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3472A760-7479-45BC-B3E6-8272CF84B4FD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1AB3A9CE-D091-4616-AD9E-EE1F78504B61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3472A760-7479-45BC-B3E6-8272CF84B4FD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1AB3A9CE-D091-4616-AD9E-EE1F78504B61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3472A760-7479-45BC-B3E6-8272CF84B4FD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1AB3A9CE-D091-4616-AD9E-EE1F78504B61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3472A760-7479-45BC-B3E6-8272CF84B4FD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1AB3A9CE-D091-4616-AD9E-EE1F78504B61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3472A760-7479-45BC-B3E6-8272CF84B4FD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1AB3A9CE-D091-4616-AD9E-EE1F78504B61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fontAlgn="auto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auto"/>
            <a:fld id="{3472A760-7479-45BC-B3E6-8272CF84B4FD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auto"/>
            <a:fld id="{1AB3A9CE-D091-4616-AD9E-EE1F78504B61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2860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3472A760-7479-45BC-B3E6-8272CF84B4FD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1AB3A9CE-D091-4616-AD9E-EE1F78504B61}" type="slidenum">
              <a:rPr lang="zh-CN" altLang="en-US" strike="noStrike" noProof="1" smtClean="0">
                <a:latin typeface="+mn-lt"/>
                <a:ea typeface="+mn-ea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332230" y="1250950"/>
            <a:ext cx="9528175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auto"/>
            <a:r>
              <a:rPr lang="zh-CN" altLang="en-US" sz="5865" b="1" noProof="1" dirty="0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固定资产调拨及处置申请</a:t>
            </a:r>
            <a:endParaRPr lang="zh-CN" altLang="en-US" sz="5865" b="1" noProof="1" dirty="0">
              <a:solidFill>
                <a:srgbClr val="26262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Lost Frequencies&amp;Sandro Cavazza-Beautiful Life">
            <a:hlinkClick r:id="" action="ppaction://media"/>
      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flipV="1">
            <a:off x="1588" y="-508000"/>
            <a:ext cx="430212" cy="4302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2"/>
          <p:cNvSpPr txBox="1"/>
          <p:nvPr/>
        </p:nvSpPr>
        <p:spPr>
          <a:xfrm>
            <a:off x="3455035" y="3267710"/>
            <a:ext cx="528320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3200" b="1"/>
              <a:t>http://10.1.100.64/zcgl/</a:t>
            </a:r>
            <a:endParaRPr lang="zh-CN" altLang="en-US" sz="3200" b="1"/>
          </a:p>
        </p:txBody>
      </p:sp>
    </p:spTree>
  </p:cSld>
  <p:clrMapOvr>
    <a:masterClrMapping/>
  </p:clrMapOvr>
  <p:transition spd="med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8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8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3119438" y="2190750"/>
            <a:ext cx="9072563" cy="21986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auto"/>
            <a:endParaRPr lang="zh-CN" altLang="en-US" sz="2135" strike="noStrike" noProof="1"/>
          </a:p>
        </p:txBody>
      </p:sp>
      <p:sp>
        <p:nvSpPr>
          <p:cNvPr id="23" name="矩形 22"/>
          <p:cNvSpPr/>
          <p:nvPr/>
        </p:nvSpPr>
        <p:spPr>
          <a:xfrm>
            <a:off x="0" y="2190750"/>
            <a:ext cx="3119438" cy="2198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1049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135" strike="noStrike" noProof="1"/>
          </a:p>
        </p:txBody>
      </p:sp>
      <p:sp>
        <p:nvSpPr>
          <p:cNvPr id="24" name="Text Box 2"/>
          <p:cNvSpPr txBox="1"/>
          <p:nvPr/>
        </p:nvSpPr>
        <p:spPr>
          <a:xfrm>
            <a:off x="3600450" y="2565400"/>
            <a:ext cx="6477000" cy="82994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zh-CN" altLang="en-US" sz="4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资产调拨</a:t>
            </a:r>
            <a:endParaRPr lang="zh-CN" altLang="en-US" sz="4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 Box 2"/>
          <p:cNvSpPr txBox="1"/>
          <p:nvPr/>
        </p:nvSpPr>
        <p:spPr>
          <a:xfrm>
            <a:off x="3532188" y="3395663"/>
            <a:ext cx="6613525" cy="92233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>
              <a:lnSpc>
                <a:spcPct val="150000"/>
              </a:lnSpc>
              <a:buSzTx/>
            </a:pPr>
            <a:r>
              <a:rPr lang="zh-CN" altLang="en-US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使用部门固定资产管理员对资产在使用过程中出现的同一校区、部门内部使用人、存放地点发生变化的资产进行管理。</a:t>
            </a:r>
            <a:endParaRPr lang="zh-CN" altLang="en-US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93433" y="2363788"/>
            <a:ext cx="1550035" cy="1897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fontAlgn="auto"/>
            <a:r>
              <a:rPr lang="en-US" altLang="zh-CN" sz="11735" noProof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cs"/>
              </a:rPr>
              <a:t>01</a:t>
            </a:r>
            <a:endParaRPr lang="en-US" sz="11735" noProof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8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8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39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ldLvl="0" animBg="1"/>
      <p:bldP spid="23" grpId="0" bldLvl="0" animBg="1"/>
      <p:bldP spid="24" grpId="0"/>
      <p:bldP spid="2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7" name="TextBox 6"/>
          <p:cNvSpPr txBox="1"/>
          <p:nvPr/>
        </p:nvSpPr>
        <p:spPr>
          <a:xfrm>
            <a:off x="8051800" y="693738"/>
            <a:ext cx="4151313" cy="51689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50000"/>
              </a:lnSpc>
              <a:buSzTx/>
            </a:pPr>
            <a:r>
              <a:rPr lang="zh-CN" altLang="en-US" sz="1600" b="1">
                <a:solidFill>
                  <a:srgbClr val="40404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宋体" panose="02010600030101010101" pitchFamily="2" charset="-122"/>
              </a:rPr>
              <a:t>■ </a:t>
            </a:r>
            <a:r>
              <a:rPr lang="zh-CN" altLang="en-US" sz="1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选择左侧菜单栏</a:t>
            </a: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SzTx/>
            </a:pP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SzTx/>
            </a:pPr>
            <a:r>
              <a:rPr lang="zh-CN" altLang="en-US" sz="1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—资产变动模块</a:t>
            </a: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SzTx/>
            </a:pP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SzTx/>
            </a:pPr>
            <a:r>
              <a:rPr lang="zh-CN" altLang="en-US" sz="1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—项目变动</a:t>
            </a: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SzTx/>
            </a:pP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SzTx/>
            </a:pPr>
            <a:r>
              <a:rPr lang="zh-CN" altLang="en-US" sz="1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—选择所在部门</a:t>
            </a: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SzTx/>
            </a:pP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SzTx/>
            </a:pPr>
            <a:r>
              <a:rPr lang="zh-CN" altLang="en-US" sz="1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—点击项目变动</a:t>
            </a: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SzTx/>
            </a:pP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SzTx/>
            </a:pPr>
            <a:r>
              <a:rPr lang="zh-CN" altLang="en-US" sz="1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—勾选要变动的资产</a:t>
            </a: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SzTx/>
            </a:pP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SzTx/>
            </a:pPr>
            <a:r>
              <a:rPr lang="zh-CN" altLang="en-US" sz="1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—点击选择</a:t>
            </a:r>
            <a:endParaRPr lang="en-US" altLang="zh-CN" b="1" dirty="0">
              <a:solidFill>
                <a:srgbClr val="1F4E79"/>
              </a:solidFill>
              <a:latin typeface="汉仪乐喵体W" panose="00020600040101010101" pitchFamily="18" charset="-122"/>
              <a:ea typeface="汉仪乐喵体W" panose="00020600040101010101" pitchFamily="18" charset="-122"/>
            </a:endParaRPr>
          </a:p>
          <a:p>
            <a:endParaRPr lang="zh-CN" altLang="en-US" dirty="0">
              <a:latin typeface="Calibri" panose="020F0502020204030204" charset="0"/>
              <a:ea typeface="宋体" panose="02010600030101010101" pitchFamily="2" charset="-122"/>
            </a:endParaRPr>
          </a:p>
        </p:txBody>
      </p:sp>
      <p:grpSp>
        <p:nvGrpSpPr>
          <p:cNvPr id="24578" name="组合 17"/>
          <p:cNvGrpSpPr/>
          <p:nvPr/>
        </p:nvGrpSpPr>
        <p:grpSpPr>
          <a:xfrm>
            <a:off x="554038" y="0"/>
            <a:ext cx="6553200" cy="6858000"/>
            <a:chOff x="0" y="0"/>
            <a:chExt cx="10320" cy="10800"/>
          </a:xfrm>
        </p:grpSpPr>
        <p:pic>
          <p:nvPicPr>
            <p:cNvPr id="24579" name="Picture 3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0" y="0"/>
              <a:ext cx="10267" cy="4795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4580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5468"/>
              <a:ext cx="10288" cy="5332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2" name="椭圆 11"/>
            <p:cNvSpPr/>
            <p:nvPr/>
          </p:nvSpPr>
          <p:spPr>
            <a:xfrm>
              <a:off x="0" y="1195"/>
              <a:ext cx="1829" cy="590"/>
            </a:xfrm>
            <a:prstGeom prst="ellipse">
              <a:avLst/>
            </a:prstGeom>
            <a:noFill/>
            <a:ln w="28575">
              <a:solidFill>
                <a:srgbClr val="9E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/>
            </a:p>
          </p:txBody>
        </p:sp>
        <p:sp>
          <p:nvSpPr>
            <p:cNvPr id="13" name="椭圆 12"/>
            <p:cNvSpPr/>
            <p:nvPr/>
          </p:nvSpPr>
          <p:spPr>
            <a:xfrm>
              <a:off x="3394" y="2458"/>
              <a:ext cx="1829" cy="590"/>
            </a:xfrm>
            <a:prstGeom prst="ellipse">
              <a:avLst/>
            </a:prstGeom>
            <a:noFill/>
            <a:ln w="28575">
              <a:solidFill>
                <a:srgbClr val="9E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/>
            </a:p>
          </p:txBody>
        </p:sp>
        <p:sp>
          <p:nvSpPr>
            <p:cNvPr id="14" name="椭圆 13"/>
            <p:cNvSpPr/>
            <p:nvPr/>
          </p:nvSpPr>
          <p:spPr>
            <a:xfrm>
              <a:off x="9058" y="715"/>
              <a:ext cx="1262" cy="494"/>
            </a:xfrm>
            <a:prstGeom prst="ellipse">
              <a:avLst/>
            </a:prstGeom>
            <a:noFill/>
            <a:ln w="28575">
              <a:solidFill>
                <a:srgbClr val="9E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/>
            </a:p>
          </p:txBody>
        </p:sp>
        <p:sp>
          <p:nvSpPr>
            <p:cNvPr id="15" name="椭圆 14"/>
            <p:cNvSpPr/>
            <p:nvPr/>
          </p:nvSpPr>
          <p:spPr>
            <a:xfrm>
              <a:off x="787" y="9254"/>
              <a:ext cx="1829" cy="590"/>
            </a:xfrm>
            <a:prstGeom prst="ellipse">
              <a:avLst/>
            </a:prstGeom>
            <a:noFill/>
            <a:ln w="28575">
              <a:solidFill>
                <a:srgbClr val="9E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/>
            </a:p>
          </p:txBody>
        </p:sp>
        <p:sp>
          <p:nvSpPr>
            <p:cNvPr id="16" name="椭圆 15"/>
            <p:cNvSpPr/>
            <p:nvPr/>
          </p:nvSpPr>
          <p:spPr>
            <a:xfrm>
              <a:off x="3106" y="6547"/>
              <a:ext cx="854" cy="422"/>
            </a:xfrm>
            <a:prstGeom prst="ellipse">
              <a:avLst/>
            </a:prstGeom>
            <a:noFill/>
            <a:ln w="28575">
              <a:solidFill>
                <a:srgbClr val="9E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/>
            </a:p>
          </p:txBody>
        </p:sp>
        <p:sp>
          <p:nvSpPr>
            <p:cNvPr id="17" name="椭圆 16"/>
            <p:cNvSpPr/>
            <p:nvPr/>
          </p:nvSpPr>
          <p:spPr>
            <a:xfrm>
              <a:off x="5165" y="5813"/>
              <a:ext cx="912" cy="451"/>
            </a:xfrm>
            <a:prstGeom prst="ellipse">
              <a:avLst/>
            </a:prstGeom>
            <a:noFill/>
            <a:ln w="28575">
              <a:solidFill>
                <a:srgbClr val="9E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/>
            </a:p>
          </p:txBody>
        </p:sp>
        <p:cxnSp>
          <p:nvCxnSpPr>
            <p:cNvPr id="19" name="直接箭头连接符 18"/>
            <p:cNvCxnSpPr>
              <a:stCxn id="12" idx="6"/>
              <a:endCxn id="13" idx="1"/>
            </p:cNvCxnSpPr>
            <p:nvPr/>
          </p:nvCxnSpPr>
          <p:spPr>
            <a:xfrm>
              <a:off x="1829" y="1490"/>
              <a:ext cx="1833" cy="1054"/>
            </a:xfrm>
            <a:prstGeom prst="straightConnector1">
              <a:avLst/>
            </a:prstGeom>
            <a:ln w="28575">
              <a:solidFill>
                <a:srgbClr val="9E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箭头连接符 19"/>
            <p:cNvCxnSpPr>
              <a:stCxn id="12" idx="6"/>
              <a:endCxn id="13" idx="1"/>
            </p:cNvCxnSpPr>
            <p:nvPr/>
          </p:nvCxnSpPr>
          <p:spPr>
            <a:xfrm flipV="1">
              <a:off x="5251" y="1094"/>
              <a:ext cx="3850" cy="1630"/>
            </a:xfrm>
            <a:prstGeom prst="straightConnector1">
              <a:avLst/>
            </a:prstGeom>
            <a:ln w="28575">
              <a:solidFill>
                <a:srgbClr val="9E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箭头连接符 21"/>
            <p:cNvCxnSpPr>
              <a:stCxn id="12" idx="6"/>
              <a:endCxn id="13" idx="1"/>
            </p:cNvCxnSpPr>
            <p:nvPr/>
          </p:nvCxnSpPr>
          <p:spPr>
            <a:xfrm rot="5400000" flipH="1" flipV="1">
              <a:off x="1501" y="7451"/>
              <a:ext cx="2292" cy="1272"/>
            </a:xfrm>
            <a:prstGeom prst="straightConnector1">
              <a:avLst/>
            </a:prstGeom>
            <a:ln w="28575">
              <a:solidFill>
                <a:srgbClr val="9E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箭头连接符 23"/>
            <p:cNvCxnSpPr>
              <a:stCxn id="12" idx="6"/>
              <a:endCxn id="13" idx="1"/>
            </p:cNvCxnSpPr>
            <p:nvPr/>
          </p:nvCxnSpPr>
          <p:spPr>
            <a:xfrm flipV="1">
              <a:off x="3984" y="6149"/>
              <a:ext cx="1229" cy="564"/>
            </a:xfrm>
            <a:prstGeom prst="straightConnector1">
              <a:avLst/>
            </a:prstGeom>
            <a:ln w="28575">
              <a:solidFill>
                <a:srgbClr val="9E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5601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49550" y="0"/>
            <a:ext cx="9442450" cy="45164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602" name="TextBox 2"/>
          <p:cNvSpPr txBox="1"/>
          <p:nvPr/>
        </p:nvSpPr>
        <p:spPr>
          <a:xfrm>
            <a:off x="182563" y="533400"/>
            <a:ext cx="4389437" cy="563086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50000"/>
              </a:lnSpc>
              <a:buSzTx/>
            </a:pPr>
            <a:r>
              <a:rPr lang="zh-CN" altLang="en-US" sz="1600" b="1">
                <a:solidFill>
                  <a:srgbClr val="40404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宋体" panose="02010600030101010101" pitchFamily="2" charset="-122"/>
              </a:rPr>
              <a:t>■ </a:t>
            </a:r>
            <a:r>
              <a:rPr lang="zh-CN" altLang="en-US" sz="1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填写资产变动报告。</a:t>
            </a: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SzTx/>
            </a:pP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SzTx/>
            </a:pPr>
            <a:r>
              <a:rPr lang="zh-CN" altLang="en-US" sz="1600" b="1">
                <a:solidFill>
                  <a:srgbClr val="40404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宋体" panose="02010600030101010101" pitchFamily="2" charset="-122"/>
              </a:rPr>
              <a:t>■ </a:t>
            </a:r>
            <a:r>
              <a:rPr lang="zh-CN" altLang="en-US" sz="1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使用部门发生变动时填写：</a:t>
            </a: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SzTx/>
            </a:pPr>
            <a:r>
              <a:rPr lang="zh-CN" altLang="en-US" sz="1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使用/管理部门：下拉栏选择接收部门</a:t>
            </a: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SzTx/>
            </a:pP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SzTx/>
            </a:pPr>
            <a:r>
              <a:rPr lang="zh-CN" altLang="en-US" sz="1600" b="1">
                <a:solidFill>
                  <a:srgbClr val="40404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宋体" panose="02010600030101010101" pitchFamily="2" charset="-122"/>
              </a:rPr>
              <a:t>■ </a:t>
            </a:r>
            <a:r>
              <a:rPr lang="zh-CN" altLang="en-US" sz="1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部门资产管理员发生变动时填写：</a:t>
            </a: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SzTx/>
            </a:pPr>
            <a:r>
              <a:rPr lang="zh-CN" altLang="en-US" sz="1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使用人：下拉栏选择接收部门资产管理员</a:t>
            </a: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SzTx/>
            </a:pP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SzTx/>
            </a:pPr>
            <a:r>
              <a:rPr lang="zh-CN" altLang="en-US" sz="1600" b="1">
                <a:solidFill>
                  <a:srgbClr val="40404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宋体" panose="02010600030101010101" pitchFamily="2" charset="-122"/>
              </a:rPr>
              <a:t>■ </a:t>
            </a:r>
            <a:r>
              <a:rPr lang="zh-CN" altLang="en-US" sz="1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存放地发生变动时填写：</a:t>
            </a: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SzTx/>
            </a:pPr>
            <a:r>
              <a:rPr lang="zh-CN" altLang="en-US" sz="1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存放地点：下拉栏选择地点</a:t>
            </a: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SzTx/>
            </a:pP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SzTx/>
            </a:pPr>
            <a:r>
              <a:rPr lang="zh-CN" altLang="en-US" sz="1600" b="1">
                <a:solidFill>
                  <a:srgbClr val="40404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宋体" panose="02010600030101010101" pitchFamily="2" charset="-122"/>
              </a:rPr>
              <a:t>■ </a:t>
            </a:r>
            <a:r>
              <a:rPr lang="zh-CN" altLang="en-US" sz="1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套件（数量）不可变动，无需填写。</a:t>
            </a: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SzTx/>
            </a:pP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SzTx/>
            </a:pPr>
            <a:r>
              <a:rPr lang="zh-CN" altLang="en-US" sz="1600" b="1">
                <a:solidFill>
                  <a:srgbClr val="40404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宋体" panose="02010600030101010101" pitchFamily="2" charset="-122"/>
              </a:rPr>
              <a:t>■ </a:t>
            </a:r>
            <a:r>
              <a:rPr lang="zh-CN" altLang="en-US" sz="1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变动原因：填写变动原因，并备注具体存放地点（精确到房间门牌号）。</a:t>
            </a: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603" name="TextBox 3"/>
          <p:cNvSpPr txBox="1"/>
          <p:nvPr/>
        </p:nvSpPr>
        <p:spPr>
          <a:xfrm>
            <a:off x="5641975" y="5092700"/>
            <a:ext cx="6345238" cy="830263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50000"/>
              </a:lnSpc>
              <a:buSzTx/>
            </a:pPr>
            <a:r>
              <a:rPr lang="zh-CN" altLang="en-US" sz="16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注：如发生自由设备借到青华使用的情况，属于使用人变更，若无相应选项，请在变动原因处备注（青华，使用人，具体存放地点）。</a:t>
            </a:r>
            <a:endParaRPr lang="zh-CN" altLang="en-US" sz="1600" b="1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6208713" y="1435100"/>
            <a:ext cx="904875" cy="1947863"/>
          </a:xfrm>
          <a:prstGeom prst="roundRect">
            <a:avLst/>
          </a:prstGeom>
          <a:noFill/>
          <a:ln w="28575">
            <a:solidFill>
              <a:srgbClr val="9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grpSp>
        <p:nvGrpSpPr>
          <p:cNvPr id="25605" name="组合 6"/>
          <p:cNvGrpSpPr/>
          <p:nvPr/>
        </p:nvGrpSpPr>
        <p:grpSpPr>
          <a:xfrm>
            <a:off x="5343525" y="2157413"/>
            <a:ext cx="565150" cy="482600"/>
            <a:chOff x="4349506" y="3098800"/>
            <a:chExt cx="565617" cy="482600"/>
          </a:xfrm>
        </p:grpSpPr>
        <p:sp>
          <p:nvSpPr>
            <p:cNvPr id="8" name="任意多边形 7"/>
            <p:cNvSpPr/>
            <p:nvPr/>
          </p:nvSpPr>
          <p:spPr>
            <a:xfrm>
              <a:off x="4349506" y="3223928"/>
              <a:ext cx="459084" cy="7200"/>
            </a:xfrm>
            <a:custGeom>
              <a:avLst/>
              <a:gdLst>
                <a:gd name="connsiteX0" fmla="*/ 0 w 3513221"/>
                <a:gd name="connsiteY0" fmla="*/ 32084 h 64281"/>
                <a:gd name="connsiteX1" fmla="*/ 930442 w 3513221"/>
                <a:gd name="connsiteY1" fmla="*/ 16042 h 64281"/>
                <a:gd name="connsiteX2" fmla="*/ 1892968 w 3513221"/>
                <a:gd name="connsiteY2" fmla="*/ 64168 h 64281"/>
                <a:gd name="connsiteX3" fmla="*/ 3513221 w 3513221"/>
                <a:gd name="connsiteY3" fmla="*/ 0 h 64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13221" h="64281">
                  <a:moveTo>
                    <a:pt x="0" y="32084"/>
                  </a:moveTo>
                  <a:cubicBezTo>
                    <a:pt x="307473" y="21389"/>
                    <a:pt x="614947" y="10695"/>
                    <a:pt x="930442" y="16042"/>
                  </a:cubicBezTo>
                  <a:cubicBezTo>
                    <a:pt x="1245937" y="21389"/>
                    <a:pt x="1462505" y="66842"/>
                    <a:pt x="1892968" y="64168"/>
                  </a:cubicBezTo>
                  <a:cubicBezTo>
                    <a:pt x="2323431" y="61494"/>
                    <a:pt x="2918326" y="30747"/>
                    <a:pt x="3513221" y="0"/>
                  </a:cubicBezTo>
                </a:path>
              </a:pathLst>
            </a:custGeom>
            <a:noFill/>
            <a:ln w="25400" cap="rnd">
              <a:solidFill>
                <a:srgbClr val="9E0000"/>
              </a:solidFill>
              <a:prstDash val="solid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/>
            </a:p>
          </p:txBody>
        </p:sp>
        <p:sp>
          <p:nvSpPr>
            <p:cNvPr id="9" name="任意多边形 8"/>
            <p:cNvSpPr/>
            <p:nvPr/>
          </p:nvSpPr>
          <p:spPr>
            <a:xfrm>
              <a:off x="4349506" y="3396132"/>
              <a:ext cx="459084" cy="10800"/>
            </a:xfrm>
            <a:custGeom>
              <a:avLst/>
              <a:gdLst>
                <a:gd name="connsiteX0" fmla="*/ 0 w 3513221"/>
                <a:gd name="connsiteY0" fmla="*/ 32084 h 64281"/>
                <a:gd name="connsiteX1" fmla="*/ 930442 w 3513221"/>
                <a:gd name="connsiteY1" fmla="*/ 16042 h 64281"/>
                <a:gd name="connsiteX2" fmla="*/ 1892968 w 3513221"/>
                <a:gd name="connsiteY2" fmla="*/ 64168 h 64281"/>
                <a:gd name="connsiteX3" fmla="*/ 3513221 w 3513221"/>
                <a:gd name="connsiteY3" fmla="*/ 0 h 64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13221" h="64281">
                  <a:moveTo>
                    <a:pt x="0" y="32084"/>
                  </a:moveTo>
                  <a:cubicBezTo>
                    <a:pt x="307473" y="21389"/>
                    <a:pt x="614947" y="10695"/>
                    <a:pt x="930442" y="16042"/>
                  </a:cubicBezTo>
                  <a:cubicBezTo>
                    <a:pt x="1245937" y="21389"/>
                    <a:pt x="1462505" y="66842"/>
                    <a:pt x="1892968" y="64168"/>
                  </a:cubicBezTo>
                  <a:cubicBezTo>
                    <a:pt x="2323431" y="61494"/>
                    <a:pt x="2918326" y="30747"/>
                    <a:pt x="3513221" y="0"/>
                  </a:cubicBezTo>
                </a:path>
              </a:pathLst>
            </a:custGeom>
            <a:noFill/>
            <a:ln w="25400" cap="rnd">
              <a:solidFill>
                <a:srgbClr val="9E0000"/>
              </a:solidFill>
              <a:prstDash val="solid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/>
            </a:p>
          </p:txBody>
        </p:sp>
        <p:sp>
          <p:nvSpPr>
            <p:cNvPr id="10" name="任意多边形 9"/>
            <p:cNvSpPr/>
            <p:nvPr/>
          </p:nvSpPr>
          <p:spPr>
            <a:xfrm>
              <a:off x="4622800" y="3098800"/>
              <a:ext cx="292323" cy="482600"/>
            </a:xfrm>
            <a:custGeom>
              <a:avLst/>
              <a:gdLst>
                <a:gd name="connsiteX0" fmla="*/ 0 w 292323"/>
                <a:gd name="connsiteY0" fmla="*/ 0 h 482600"/>
                <a:gd name="connsiteX1" fmla="*/ 292100 w 292323"/>
                <a:gd name="connsiteY1" fmla="*/ 215900 h 482600"/>
                <a:gd name="connsiteX2" fmla="*/ 38100 w 292323"/>
                <a:gd name="connsiteY2" fmla="*/ 482600 h 482600"/>
                <a:gd name="connsiteX0-1" fmla="*/ 0 w 292323"/>
                <a:gd name="connsiteY0-2" fmla="*/ 0 h 482600"/>
                <a:gd name="connsiteX1-3" fmla="*/ 292100 w 292323"/>
                <a:gd name="connsiteY1-4" fmla="*/ 215900 h 482600"/>
                <a:gd name="connsiteX2-5" fmla="*/ 38100 w 292323"/>
                <a:gd name="connsiteY2-6" fmla="*/ 482600 h 4826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292323" h="482600">
                  <a:moveTo>
                    <a:pt x="0" y="0"/>
                  </a:moveTo>
                  <a:cubicBezTo>
                    <a:pt x="142875" y="67733"/>
                    <a:pt x="285750" y="135467"/>
                    <a:pt x="292100" y="215900"/>
                  </a:cubicBezTo>
                  <a:cubicBezTo>
                    <a:pt x="298450" y="296333"/>
                    <a:pt x="168275" y="389466"/>
                    <a:pt x="38100" y="482600"/>
                  </a:cubicBezTo>
                </a:path>
              </a:pathLst>
            </a:custGeom>
            <a:noFill/>
            <a:ln w="25400" cap="rnd">
              <a:solidFill>
                <a:srgbClr val="9E0000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/>
            </a:p>
          </p:txBody>
        </p:sp>
      </p:grpSp>
      <p:sp>
        <p:nvSpPr>
          <p:cNvPr id="11" name="椭圆 10"/>
          <p:cNvSpPr/>
          <p:nvPr/>
        </p:nvSpPr>
        <p:spPr>
          <a:xfrm>
            <a:off x="3355975" y="430213"/>
            <a:ext cx="622300" cy="384175"/>
          </a:xfrm>
          <a:prstGeom prst="ellipse">
            <a:avLst/>
          </a:prstGeom>
          <a:noFill/>
          <a:ln w="28575">
            <a:solidFill>
              <a:srgbClr val="9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6625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46038"/>
            <a:ext cx="8809038" cy="1219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626" name="TextBox 3"/>
          <p:cNvSpPr txBox="1"/>
          <p:nvPr/>
        </p:nvSpPr>
        <p:spPr>
          <a:xfrm>
            <a:off x="8909050" y="447675"/>
            <a:ext cx="3282950" cy="332263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50000"/>
              </a:lnSpc>
              <a:buSzTx/>
            </a:pPr>
            <a:r>
              <a:rPr lang="zh-CN" altLang="en-US" sz="1600" b="1">
                <a:solidFill>
                  <a:srgbClr val="40404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宋体" panose="02010600030101010101" pitchFamily="2" charset="-122"/>
              </a:rPr>
              <a:t>■ </a:t>
            </a:r>
            <a:r>
              <a:rPr lang="zh-CN" altLang="en-US" sz="1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保存后点击变动单列表，勾选待提交项目后点击打印预览，打印纸质单据。</a:t>
            </a: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SzTx/>
            </a:pPr>
            <a:r>
              <a:rPr lang="zh-CN" altLang="en-US" sz="1600" b="1">
                <a:solidFill>
                  <a:srgbClr val="40404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宋体" panose="02010600030101010101" pitchFamily="2" charset="-122"/>
              </a:rPr>
              <a:t>■ </a:t>
            </a:r>
            <a:r>
              <a:rPr lang="zh-CN" altLang="en-US" sz="1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仅存放地发生变化时，需签字到部门主管校长。</a:t>
            </a: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SzTx/>
            </a:pPr>
            <a:r>
              <a:rPr lang="zh-CN" altLang="en-US" sz="1600" b="1">
                <a:solidFill>
                  <a:srgbClr val="40404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宋体" panose="02010600030101010101" pitchFamily="2" charset="-122"/>
              </a:rPr>
              <a:t>■ </a:t>
            </a:r>
            <a:r>
              <a:rPr lang="zh-CN" altLang="en-US" sz="1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管理（使用）部门发生变化时，需变动使用部门、使用人、存放地，签字到校长。</a:t>
            </a:r>
            <a:endParaRPr lang="en-US" altLang="zh-CN" sz="1600" b="1" dirty="0">
              <a:solidFill>
                <a:srgbClr val="1F4E79"/>
              </a:solidFill>
              <a:latin typeface="汉仪乐喵体W" panose="00020600040101010101" pitchFamily="18" charset="-122"/>
              <a:ea typeface="汉仪乐喵体W" panose="00020600040101010101" pitchFamily="18" charset="-122"/>
            </a:endParaRPr>
          </a:p>
          <a:p>
            <a:endParaRPr lang="zh-CN" altLang="en-US" b="1" dirty="0">
              <a:solidFill>
                <a:srgbClr val="9E0000"/>
              </a:solidFill>
              <a:latin typeface="汉仪乐喵体W" panose="00020600040101010101" pitchFamily="18" charset="-122"/>
              <a:ea typeface="汉仪乐喵体W" panose="00020600040101010101" pitchFamily="18" charset="-122"/>
            </a:endParaRPr>
          </a:p>
        </p:txBody>
      </p:sp>
      <p:sp>
        <p:nvSpPr>
          <p:cNvPr id="26627" name="矩形 4"/>
          <p:cNvSpPr/>
          <p:nvPr/>
        </p:nvSpPr>
        <p:spPr>
          <a:xfrm>
            <a:off x="7851775" y="3765550"/>
            <a:ext cx="4321175" cy="3683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1600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注：所有变动均需接收方线上点击确认</a:t>
            </a:r>
            <a:r>
              <a:rPr lang="zh-CN" altLang="en-US" b="1" dirty="0">
                <a:solidFill>
                  <a:srgbClr val="C00000"/>
                </a:solidFill>
                <a:latin typeface="汉仪乐喵体W" panose="00020600040101010101" pitchFamily="18" charset="-122"/>
                <a:ea typeface="汉仪乐喵体W" panose="00020600040101010101" pitchFamily="18" charset="-122"/>
              </a:rPr>
              <a:t>。</a:t>
            </a:r>
            <a:endParaRPr lang="zh-CN" altLang="en-US" b="1" dirty="0">
              <a:solidFill>
                <a:srgbClr val="C00000"/>
              </a:solidFill>
              <a:latin typeface="汉仪乐喵体W" panose="00020600040101010101" pitchFamily="18" charset="-122"/>
              <a:ea typeface="汉仪乐喵体W" panose="00020600040101010101" pitchFamily="18" charset="-122"/>
            </a:endParaRPr>
          </a:p>
        </p:txBody>
      </p:sp>
      <p:pic>
        <p:nvPicPr>
          <p:cNvPr id="26628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58900"/>
            <a:ext cx="7170738" cy="304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椭圆 7"/>
          <p:cNvSpPr/>
          <p:nvPr/>
        </p:nvSpPr>
        <p:spPr>
          <a:xfrm>
            <a:off x="109538" y="0"/>
            <a:ext cx="933450" cy="401638"/>
          </a:xfrm>
          <a:prstGeom prst="ellipse">
            <a:avLst/>
          </a:prstGeom>
          <a:noFill/>
          <a:ln w="28575">
            <a:solidFill>
              <a:srgbClr val="9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9" name="椭圆 8"/>
          <p:cNvSpPr/>
          <p:nvPr/>
        </p:nvSpPr>
        <p:spPr>
          <a:xfrm>
            <a:off x="344488" y="819150"/>
            <a:ext cx="360363" cy="214313"/>
          </a:xfrm>
          <a:prstGeom prst="ellipse">
            <a:avLst/>
          </a:prstGeom>
          <a:noFill/>
          <a:ln w="28575">
            <a:solidFill>
              <a:srgbClr val="9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10" name="椭圆 9"/>
          <p:cNvSpPr/>
          <p:nvPr/>
        </p:nvSpPr>
        <p:spPr>
          <a:xfrm>
            <a:off x="4965700" y="234950"/>
            <a:ext cx="828675" cy="368300"/>
          </a:xfrm>
          <a:prstGeom prst="ellipse">
            <a:avLst/>
          </a:prstGeom>
          <a:noFill/>
          <a:ln w="28575">
            <a:solidFill>
              <a:srgbClr val="9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cxnSp>
        <p:nvCxnSpPr>
          <p:cNvPr id="12" name="直接箭头连接符 11"/>
          <p:cNvCxnSpPr>
            <a:stCxn id="8" idx="4"/>
            <a:endCxn id="9" idx="0"/>
          </p:cNvCxnSpPr>
          <p:nvPr/>
        </p:nvCxnSpPr>
        <p:spPr>
          <a:xfrm rot="5400000">
            <a:off x="341313" y="584200"/>
            <a:ext cx="417513" cy="52388"/>
          </a:xfrm>
          <a:prstGeom prst="straightConnector1">
            <a:avLst/>
          </a:prstGeom>
          <a:ln w="28575">
            <a:solidFill>
              <a:srgbClr val="9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>
            <a:stCxn id="9" idx="6"/>
            <a:endCxn id="10" idx="2"/>
          </p:cNvCxnSpPr>
          <p:nvPr/>
        </p:nvCxnSpPr>
        <p:spPr>
          <a:xfrm flipV="1">
            <a:off x="704850" y="419100"/>
            <a:ext cx="4260850" cy="508000"/>
          </a:xfrm>
          <a:prstGeom prst="straightConnector1">
            <a:avLst/>
          </a:prstGeom>
          <a:ln w="28575">
            <a:solidFill>
              <a:srgbClr val="9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634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14863"/>
            <a:ext cx="8483600" cy="22431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" name="椭圆 20"/>
          <p:cNvSpPr/>
          <p:nvPr/>
        </p:nvSpPr>
        <p:spPr>
          <a:xfrm>
            <a:off x="0" y="6419850"/>
            <a:ext cx="933450" cy="282575"/>
          </a:xfrm>
          <a:prstGeom prst="ellipse">
            <a:avLst/>
          </a:prstGeom>
          <a:noFill/>
          <a:ln w="28575">
            <a:solidFill>
              <a:srgbClr val="9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26636" name="TextBox 29"/>
          <p:cNvSpPr txBox="1"/>
          <p:nvPr/>
        </p:nvSpPr>
        <p:spPr>
          <a:xfrm>
            <a:off x="8716963" y="4316413"/>
            <a:ext cx="3319462" cy="193833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50000"/>
              </a:lnSpc>
              <a:buSzTx/>
            </a:pPr>
            <a:r>
              <a:rPr lang="zh-CN" altLang="en-US" sz="1600" b="1">
                <a:solidFill>
                  <a:srgbClr val="40404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宋体" panose="02010600030101010101" pitchFamily="2" charset="-122"/>
              </a:rPr>
              <a:t>■ </a:t>
            </a:r>
            <a:r>
              <a:rPr lang="zh-CN" altLang="en-US" sz="1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选择菜单栏</a:t>
            </a: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SzTx/>
            </a:pPr>
            <a:r>
              <a:rPr lang="zh-CN" altLang="en-US" sz="1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—资产管理模块</a:t>
            </a: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SzTx/>
            </a:pPr>
            <a:r>
              <a:rPr lang="zh-CN" altLang="en-US" sz="1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—资产变动</a:t>
            </a: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SzTx/>
            </a:pPr>
            <a:r>
              <a:rPr lang="zh-CN" altLang="en-US" sz="1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—接收方确定</a:t>
            </a: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SzTx/>
            </a:pPr>
            <a:r>
              <a:rPr lang="zh-CN" altLang="en-US" sz="1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—勾选通过/不通过</a:t>
            </a: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3306763" y="5711825"/>
            <a:ext cx="479425" cy="195263"/>
          </a:xfrm>
          <a:prstGeom prst="ellipse">
            <a:avLst/>
          </a:prstGeom>
          <a:noFill/>
          <a:ln w="28575">
            <a:solidFill>
              <a:srgbClr val="9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32" name="椭圆 31"/>
          <p:cNvSpPr/>
          <p:nvPr/>
        </p:nvSpPr>
        <p:spPr>
          <a:xfrm>
            <a:off x="5062538" y="5165725"/>
            <a:ext cx="808038" cy="257175"/>
          </a:xfrm>
          <a:prstGeom prst="ellipse">
            <a:avLst/>
          </a:prstGeom>
          <a:noFill/>
          <a:ln w="28575">
            <a:solidFill>
              <a:srgbClr val="9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cxnSp>
        <p:nvCxnSpPr>
          <p:cNvPr id="33" name="直接箭头连接符 32"/>
          <p:cNvCxnSpPr>
            <a:stCxn id="9" idx="6"/>
            <a:endCxn id="31" idx="2"/>
          </p:cNvCxnSpPr>
          <p:nvPr/>
        </p:nvCxnSpPr>
        <p:spPr>
          <a:xfrm flipV="1">
            <a:off x="930275" y="5810250"/>
            <a:ext cx="2376488" cy="720725"/>
          </a:xfrm>
          <a:prstGeom prst="straightConnector1">
            <a:avLst/>
          </a:prstGeom>
          <a:ln w="28575">
            <a:solidFill>
              <a:srgbClr val="9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>
            <a:stCxn id="31" idx="6"/>
            <a:endCxn id="32" idx="2"/>
          </p:cNvCxnSpPr>
          <p:nvPr/>
        </p:nvCxnSpPr>
        <p:spPr>
          <a:xfrm flipV="1">
            <a:off x="3786188" y="5294313"/>
            <a:ext cx="1276350" cy="515938"/>
          </a:xfrm>
          <a:prstGeom prst="straightConnector1">
            <a:avLst/>
          </a:prstGeom>
          <a:ln w="28575">
            <a:solidFill>
              <a:srgbClr val="9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641" name="组合 24"/>
          <p:cNvGrpSpPr/>
          <p:nvPr/>
        </p:nvGrpSpPr>
        <p:grpSpPr>
          <a:xfrm rot="7686665">
            <a:off x="7491413" y="4110038"/>
            <a:ext cx="468312" cy="468312"/>
            <a:chOff x="4349506" y="3098800"/>
            <a:chExt cx="565617" cy="482600"/>
          </a:xfrm>
        </p:grpSpPr>
        <p:sp>
          <p:nvSpPr>
            <p:cNvPr id="26" name="任意多边形 25"/>
            <p:cNvSpPr/>
            <p:nvPr/>
          </p:nvSpPr>
          <p:spPr>
            <a:xfrm>
              <a:off x="4349506" y="3223928"/>
              <a:ext cx="459084" cy="7200"/>
            </a:xfrm>
            <a:custGeom>
              <a:avLst/>
              <a:gdLst>
                <a:gd name="connsiteX0" fmla="*/ 0 w 3513221"/>
                <a:gd name="connsiteY0" fmla="*/ 32084 h 64281"/>
                <a:gd name="connsiteX1" fmla="*/ 930442 w 3513221"/>
                <a:gd name="connsiteY1" fmla="*/ 16042 h 64281"/>
                <a:gd name="connsiteX2" fmla="*/ 1892968 w 3513221"/>
                <a:gd name="connsiteY2" fmla="*/ 64168 h 64281"/>
                <a:gd name="connsiteX3" fmla="*/ 3513221 w 3513221"/>
                <a:gd name="connsiteY3" fmla="*/ 0 h 64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13221" h="64281">
                  <a:moveTo>
                    <a:pt x="0" y="32084"/>
                  </a:moveTo>
                  <a:cubicBezTo>
                    <a:pt x="307473" y="21389"/>
                    <a:pt x="614947" y="10695"/>
                    <a:pt x="930442" y="16042"/>
                  </a:cubicBezTo>
                  <a:cubicBezTo>
                    <a:pt x="1245937" y="21389"/>
                    <a:pt x="1462505" y="66842"/>
                    <a:pt x="1892968" y="64168"/>
                  </a:cubicBezTo>
                  <a:cubicBezTo>
                    <a:pt x="2323431" y="61494"/>
                    <a:pt x="2918326" y="30747"/>
                    <a:pt x="3513221" y="0"/>
                  </a:cubicBezTo>
                </a:path>
              </a:pathLst>
            </a:custGeom>
            <a:noFill/>
            <a:ln w="25400" cap="rnd">
              <a:solidFill>
                <a:srgbClr val="9E0000"/>
              </a:solidFill>
              <a:prstDash val="solid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/>
            </a:p>
          </p:txBody>
        </p:sp>
        <p:sp>
          <p:nvSpPr>
            <p:cNvPr id="27" name="任意多边形 26"/>
            <p:cNvSpPr/>
            <p:nvPr/>
          </p:nvSpPr>
          <p:spPr>
            <a:xfrm>
              <a:off x="4349506" y="3396132"/>
              <a:ext cx="459084" cy="10800"/>
            </a:xfrm>
            <a:custGeom>
              <a:avLst/>
              <a:gdLst>
                <a:gd name="connsiteX0" fmla="*/ 0 w 3513221"/>
                <a:gd name="connsiteY0" fmla="*/ 32084 h 64281"/>
                <a:gd name="connsiteX1" fmla="*/ 930442 w 3513221"/>
                <a:gd name="connsiteY1" fmla="*/ 16042 h 64281"/>
                <a:gd name="connsiteX2" fmla="*/ 1892968 w 3513221"/>
                <a:gd name="connsiteY2" fmla="*/ 64168 h 64281"/>
                <a:gd name="connsiteX3" fmla="*/ 3513221 w 3513221"/>
                <a:gd name="connsiteY3" fmla="*/ 0 h 64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13221" h="64281">
                  <a:moveTo>
                    <a:pt x="0" y="32084"/>
                  </a:moveTo>
                  <a:cubicBezTo>
                    <a:pt x="307473" y="21389"/>
                    <a:pt x="614947" y="10695"/>
                    <a:pt x="930442" y="16042"/>
                  </a:cubicBezTo>
                  <a:cubicBezTo>
                    <a:pt x="1245937" y="21389"/>
                    <a:pt x="1462505" y="66842"/>
                    <a:pt x="1892968" y="64168"/>
                  </a:cubicBezTo>
                  <a:cubicBezTo>
                    <a:pt x="2323431" y="61494"/>
                    <a:pt x="2918326" y="30747"/>
                    <a:pt x="3513221" y="0"/>
                  </a:cubicBezTo>
                </a:path>
              </a:pathLst>
            </a:custGeom>
            <a:noFill/>
            <a:ln w="25400" cap="rnd">
              <a:solidFill>
                <a:srgbClr val="9E0000"/>
              </a:solidFill>
              <a:prstDash val="solid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/>
            </a:p>
          </p:txBody>
        </p:sp>
        <p:sp>
          <p:nvSpPr>
            <p:cNvPr id="28" name="任意多边形 27"/>
            <p:cNvSpPr/>
            <p:nvPr/>
          </p:nvSpPr>
          <p:spPr>
            <a:xfrm>
              <a:off x="4622800" y="3098800"/>
              <a:ext cx="292323" cy="482600"/>
            </a:xfrm>
            <a:custGeom>
              <a:avLst/>
              <a:gdLst>
                <a:gd name="connsiteX0" fmla="*/ 0 w 292323"/>
                <a:gd name="connsiteY0" fmla="*/ 0 h 482600"/>
                <a:gd name="connsiteX1" fmla="*/ 292100 w 292323"/>
                <a:gd name="connsiteY1" fmla="*/ 215900 h 482600"/>
                <a:gd name="connsiteX2" fmla="*/ 38100 w 292323"/>
                <a:gd name="connsiteY2" fmla="*/ 482600 h 482600"/>
                <a:gd name="connsiteX0-1" fmla="*/ 0 w 292323"/>
                <a:gd name="connsiteY0-2" fmla="*/ 0 h 482600"/>
                <a:gd name="connsiteX1-3" fmla="*/ 292100 w 292323"/>
                <a:gd name="connsiteY1-4" fmla="*/ 215900 h 482600"/>
                <a:gd name="connsiteX2-5" fmla="*/ 38100 w 292323"/>
                <a:gd name="connsiteY2-6" fmla="*/ 482600 h 4826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292323" h="482600">
                  <a:moveTo>
                    <a:pt x="0" y="0"/>
                  </a:moveTo>
                  <a:cubicBezTo>
                    <a:pt x="142875" y="67733"/>
                    <a:pt x="285750" y="135467"/>
                    <a:pt x="292100" y="215900"/>
                  </a:cubicBezTo>
                  <a:cubicBezTo>
                    <a:pt x="298450" y="296333"/>
                    <a:pt x="168275" y="389466"/>
                    <a:pt x="38100" y="482600"/>
                  </a:cubicBezTo>
                </a:path>
              </a:pathLst>
            </a:custGeom>
            <a:noFill/>
            <a:ln w="25400" cap="rnd">
              <a:solidFill>
                <a:srgbClr val="9E0000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/>
              <a:endParaRPr lang="zh-CN" altLang="en-US" strike="noStrike" noProof="1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3119438" y="2190750"/>
            <a:ext cx="9072563" cy="21986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auto"/>
            <a:endParaRPr lang="zh-CN" altLang="en-US" sz="2135" strike="noStrike" noProof="1"/>
          </a:p>
        </p:txBody>
      </p:sp>
      <p:sp>
        <p:nvSpPr>
          <p:cNvPr id="23" name="矩形 22"/>
          <p:cNvSpPr/>
          <p:nvPr/>
        </p:nvSpPr>
        <p:spPr>
          <a:xfrm>
            <a:off x="0" y="2190750"/>
            <a:ext cx="3119438" cy="2198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104900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135" strike="noStrike" noProof="1"/>
          </a:p>
        </p:txBody>
      </p:sp>
      <p:sp>
        <p:nvSpPr>
          <p:cNvPr id="24" name="Text Box 2"/>
          <p:cNvSpPr txBox="1"/>
          <p:nvPr/>
        </p:nvSpPr>
        <p:spPr>
          <a:xfrm>
            <a:off x="3600450" y="2565400"/>
            <a:ext cx="6477000" cy="83026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zh-CN" altLang="en-US" sz="4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资产处置</a:t>
            </a:r>
            <a:endParaRPr lang="zh-CN" altLang="en-US" sz="48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 Box 2"/>
          <p:cNvSpPr txBox="1"/>
          <p:nvPr/>
        </p:nvSpPr>
        <p:spPr>
          <a:xfrm>
            <a:off x="3532188" y="3395663"/>
            <a:ext cx="6613525" cy="50641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>
              <a:lnSpc>
                <a:spcPct val="150000"/>
              </a:lnSpc>
              <a:buSzTx/>
            </a:pPr>
            <a:r>
              <a:rPr lang="zh-CN" altLang="en-US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charset="0"/>
              </a:rPr>
              <a:t>报废、捐赠、置换等</a:t>
            </a:r>
            <a:endParaRPr lang="zh-CN" altLang="en-US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Calibri" panose="020F050202020403020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02945" y="2363788"/>
            <a:ext cx="1731010" cy="1897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fontAlgn="auto"/>
            <a:r>
              <a:rPr lang="en-US" altLang="zh-CN" sz="11735" noProof="1" dirty="0">
                <a:solidFill>
                  <a:schemeClr val="bg1"/>
                </a:solidFill>
                <a:latin typeface="Impact" panose="020B0806030902050204" pitchFamily="34" charset="0"/>
                <a:ea typeface="微软雅黑" panose="020B0503020204020204" pitchFamily="34" charset="-122"/>
                <a:cs typeface="+mn-cs"/>
              </a:rPr>
              <a:t>02</a:t>
            </a:r>
            <a:endParaRPr lang="en-US" sz="11735" noProof="1">
              <a:solidFill>
                <a:schemeClr val="bg1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8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8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39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ldLvl="0" animBg="1"/>
      <p:bldP spid="23" grpId="0" bldLvl="0" animBg="1"/>
      <p:bldP spid="24" grpId="0"/>
      <p:bldP spid="2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9697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0209213" cy="24669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698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79713"/>
            <a:ext cx="6721475" cy="40782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9699" name="TextBox 3"/>
          <p:cNvSpPr txBox="1"/>
          <p:nvPr/>
        </p:nvSpPr>
        <p:spPr>
          <a:xfrm>
            <a:off x="7750175" y="1535113"/>
            <a:ext cx="3822700" cy="452437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200000"/>
              </a:lnSpc>
              <a:buSzTx/>
            </a:pPr>
            <a:r>
              <a:rPr lang="zh-CN" altLang="en-US" sz="1600" b="1">
                <a:solidFill>
                  <a:srgbClr val="40404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宋体" panose="02010600030101010101" pitchFamily="2" charset="-122"/>
              </a:rPr>
              <a:t>■ </a:t>
            </a:r>
            <a:r>
              <a:rPr lang="zh-CN" altLang="en-US" sz="1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选择左侧菜单栏</a:t>
            </a: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  <a:buSzTx/>
            </a:pPr>
            <a:r>
              <a:rPr lang="zh-CN" altLang="en-US" sz="1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—资产管理模块</a:t>
            </a: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  <a:buSzTx/>
            </a:pPr>
            <a:r>
              <a:rPr lang="zh-CN" altLang="en-US" sz="1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—资产处置</a:t>
            </a: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  <a:buSzTx/>
            </a:pPr>
            <a:r>
              <a:rPr lang="zh-CN" altLang="en-US" sz="1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—选择所在部门</a:t>
            </a: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  <a:buSzTx/>
            </a:pPr>
            <a:r>
              <a:rPr lang="zh-CN" altLang="en-US" sz="1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—点击添加</a:t>
            </a: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  <a:buSzTx/>
            </a:pPr>
            <a:r>
              <a:rPr lang="zh-CN" altLang="en-US" sz="1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—归口人员处：</a:t>
            </a: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  <a:buSzTx/>
            </a:pPr>
            <a:r>
              <a:rPr lang="zh-CN" altLang="en-US" sz="1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自由校区各部门选择[001655]金彤怡</a:t>
            </a: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  <a:buSzTx/>
            </a:pPr>
            <a:r>
              <a:rPr lang="zh-CN" altLang="en-US" sz="1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明珠校区各部门选择[000456]张海波        </a:t>
            </a: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  <a:buSzTx/>
            </a:pPr>
            <a:r>
              <a:rPr lang="zh-CN" altLang="en-US" sz="1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即可查看登录人所在部门下的资产明细。</a:t>
            </a: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128588" y="1728788"/>
            <a:ext cx="1114425" cy="292100"/>
          </a:xfrm>
          <a:prstGeom prst="ellipse">
            <a:avLst/>
          </a:prstGeom>
          <a:noFill/>
          <a:ln w="28575">
            <a:solidFill>
              <a:srgbClr val="9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6" name="椭圆 5"/>
          <p:cNvSpPr/>
          <p:nvPr/>
        </p:nvSpPr>
        <p:spPr>
          <a:xfrm>
            <a:off x="2501900" y="704850"/>
            <a:ext cx="1116013" cy="282575"/>
          </a:xfrm>
          <a:prstGeom prst="ellipse">
            <a:avLst/>
          </a:prstGeom>
          <a:noFill/>
          <a:ln w="28575">
            <a:solidFill>
              <a:srgbClr val="9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7" name="椭圆 6"/>
          <p:cNvSpPr/>
          <p:nvPr/>
        </p:nvSpPr>
        <p:spPr>
          <a:xfrm>
            <a:off x="6364288" y="509588"/>
            <a:ext cx="728663" cy="312738"/>
          </a:xfrm>
          <a:prstGeom prst="ellipse">
            <a:avLst/>
          </a:prstGeom>
          <a:noFill/>
          <a:ln w="28575">
            <a:solidFill>
              <a:srgbClr val="9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8" name="椭圆 7"/>
          <p:cNvSpPr/>
          <p:nvPr/>
        </p:nvSpPr>
        <p:spPr>
          <a:xfrm>
            <a:off x="3956050" y="5284788"/>
            <a:ext cx="1274763" cy="238125"/>
          </a:xfrm>
          <a:prstGeom prst="ellipse">
            <a:avLst/>
          </a:prstGeom>
          <a:noFill/>
          <a:ln w="28575">
            <a:solidFill>
              <a:srgbClr val="9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9" name="椭圆 8"/>
          <p:cNvSpPr/>
          <p:nvPr/>
        </p:nvSpPr>
        <p:spPr>
          <a:xfrm>
            <a:off x="4029075" y="2935288"/>
            <a:ext cx="1430338" cy="255588"/>
          </a:xfrm>
          <a:prstGeom prst="ellipse">
            <a:avLst/>
          </a:prstGeom>
          <a:noFill/>
          <a:ln w="28575">
            <a:solidFill>
              <a:srgbClr val="9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  <p:cxnSp>
        <p:nvCxnSpPr>
          <p:cNvPr id="11" name="直接箭头连接符 10"/>
          <p:cNvCxnSpPr>
            <a:stCxn id="5" idx="6"/>
            <a:endCxn id="6" idx="3"/>
          </p:cNvCxnSpPr>
          <p:nvPr/>
        </p:nvCxnSpPr>
        <p:spPr>
          <a:xfrm flipV="1">
            <a:off x="1243013" y="946150"/>
            <a:ext cx="1422400" cy="928688"/>
          </a:xfrm>
          <a:prstGeom prst="straightConnector1">
            <a:avLst/>
          </a:prstGeom>
          <a:ln w="28575">
            <a:solidFill>
              <a:srgbClr val="9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>
            <a:stCxn id="6" idx="6"/>
            <a:endCxn id="6" idx="3"/>
          </p:cNvCxnSpPr>
          <p:nvPr/>
        </p:nvCxnSpPr>
        <p:spPr>
          <a:xfrm flipV="1">
            <a:off x="3617913" y="666750"/>
            <a:ext cx="2782888" cy="179388"/>
          </a:xfrm>
          <a:prstGeom prst="straightConnector1">
            <a:avLst/>
          </a:prstGeom>
          <a:ln w="28575">
            <a:solidFill>
              <a:srgbClr val="9E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椭圆 18"/>
          <p:cNvSpPr/>
          <p:nvPr/>
        </p:nvSpPr>
        <p:spPr>
          <a:xfrm>
            <a:off x="3981450" y="3216275"/>
            <a:ext cx="1273175" cy="236538"/>
          </a:xfrm>
          <a:prstGeom prst="ellipse">
            <a:avLst/>
          </a:prstGeom>
          <a:noFill/>
          <a:ln w="28575">
            <a:solidFill>
              <a:srgbClr val="9E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/>
            <a:endParaRPr lang="zh-CN" altLang="en-US" strike="noStrike" noProof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21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3850" y="79375"/>
            <a:ext cx="7770813" cy="21431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22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038" y="2667000"/>
            <a:ext cx="8229600" cy="41798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23" name="TextBox 3"/>
          <p:cNvSpPr txBox="1"/>
          <p:nvPr/>
        </p:nvSpPr>
        <p:spPr>
          <a:xfrm>
            <a:off x="8332788" y="612775"/>
            <a:ext cx="3733800" cy="10763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200000"/>
              </a:lnSpc>
              <a:buSzTx/>
            </a:pPr>
            <a:r>
              <a:rPr lang="zh-CN" altLang="en-US" sz="1600" b="1">
                <a:solidFill>
                  <a:srgbClr val="40404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宋体" panose="02010600030101010101" pitchFamily="2" charset="-122"/>
              </a:rPr>
              <a:t>■ </a:t>
            </a:r>
            <a:r>
              <a:rPr lang="zh-CN" altLang="en-US" sz="1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勾选所在部门下需要申请报废的资产。</a:t>
            </a: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  <a:buSzTx/>
            </a:pPr>
            <a:r>
              <a:rPr lang="zh-CN" altLang="en-US" sz="1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点击选择。</a:t>
            </a: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24" name="矩形 4"/>
          <p:cNvSpPr/>
          <p:nvPr/>
        </p:nvSpPr>
        <p:spPr>
          <a:xfrm>
            <a:off x="8332788" y="4092575"/>
            <a:ext cx="3959225" cy="15684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200000"/>
              </a:lnSpc>
              <a:buSzTx/>
            </a:pPr>
            <a:r>
              <a:rPr lang="zh-CN" altLang="en-US" sz="1600" b="1">
                <a:solidFill>
                  <a:srgbClr val="40404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宋体" panose="02010600030101010101" pitchFamily="2" charset="-122"/>
              </a:rPr>
              <a:t>■ </a:t>
            </a:r>
            <a:r>
              <a:rPr lang="zh-CN" altLang="en-US" sz="1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完善资产处置报告单（填写处置原因）。</a:t>
            </a: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  <a:buSzTx/>
            </a:pPr>
            <a:r>
              <a:rPr lang="zh-CN" altLang="en-US" sz="1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点击保存。</a:t>
            </a:r>
            <a:endParaRPr lang="en-US" altLang="zh-CN" sz="1600" b="1" dirty="0">
              <a:solidFill>
                <a:srgbClr val="1F4E79"/>
              </a:solidFill>
              <a:latin typeface="汉仪乐喵体W" panose="00020600040101010101" pitchFamily="18" charset="-122"/>
              <a:ea typeface="汉仪乐喵体W" panose="00020600040101010101" pitchFamily="18" charset="-122"/>
            </a:endParaRPr>
          </a:p>
          <a:p>
            <a:pPr>
              <a:lnSpc>
                <a:spcPct val="200000"/>
              </a:lnSpc>
            </a:pPr>
            <a:endParaRPr lang="zh-CN" altLang="en-US" sz="1600" b="1" dirty="0">
              <a:solidFill>
                <a:srgbClr val="1F4E79"/>
              </a:solidFill>
              <a:latin typeface="汉仪乐喵体W" panose="00020600040101010101" pitchFamily="18" charset="-122"/>
              <a:ea typeface="汉仪乐喵体W" panose="00020600040101010101" pitchFamily="18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1745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668338"/>
            <a:ext cx="8904288" cy="13525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46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" y="2565400"/>
            <a:ext cx="7742238" cy="35099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1747" name="矩形 3"/>
          <p:cNvSpPr/>
          <p:nvPr/>
        </p:nvSpPr>
        <p:spPr>
          <a:xfrm>
            <a:off x="8904288" y="1262063"/>
            <a:ext cx="2865437" cy="452278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200000"/>
              </a:lnSpc>
              <a:buSzTx/>
            </a:pPr>
            <a:r>
              <a:rPr lang="zh-CN" altLang="en-US" sz="1600" b="1">
                <a:solidFill>
                  <a:srgbClr val="40404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■ </a:t>
            </a:r>
            <a:r>
              <a:rPr lang="zh-CN" altLang="en-US" sz="1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返回资产处置列表，选中待提交申请，打印预览，打印纸质报废申请单后点击提交。</a:t>
            </a: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  <a:buSzTx/>
            </a:pPr>
            <a:r>
              <a:rPr lang="zh-CN" altLang="en-US" sz="1600" b="1">
                <a:solidFill>
                  <a:srgbClr val="40404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宋体" panose="02010600030101010101" pitchFamily="2" charset="-122"/>
              </a:rPr>
              <a:t>■ </a:t>
            </a:r>
            <a:r>
              <a:rPr lang="zh-CN" altLang="en-US" sz="1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纸质申请单由相关人员签字后交到总务处。</a:t>
            </a: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  <a:buSzTx/>
            </a:pPr>
            <a:r>
              <a:rPr lang="zh-CN" altLang="en-US" sz="1600" b="1">
                <a:solidFill>
                  <a:srgbClr val="40404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宋体" panose="02010600030101010101" pitchFamily="2" charset="-122"/>
              </a:rPr>
              <a:t>■ </a:t>
            </a:r>
            <a:r>
              <a:rPr lang="zh-CN" altLang="en-US" sz="1600" b="1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单价超过10万元的设备需一并填写《东北师范大学附属中学贵重仪器设备报废鉴定报告》。</a:t>
            </a:r>
            <a:endParaRPr lang="zh-CN" altLang="en-US" sz="1600" b="1">
              <a:solidFill>
                <a:srgbClr val="4040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ISPRING_PRESENTATION_TITLE" val="演示文稿16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776</Words>
  <Application>WPS 演示</Application>
  <PresentationFormat>自定义</PresentationFormat>
  <Paragraphs>82</Paragraphs>
  <Slides>9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Arial</vt:lpstr>
      <vt:lpstr>宋体</vt:lpstr>
      <vt:lpstr>Wingdings</vt:lpstr>
      <vt:lpstr>Calibri</vt:lpstr>
      <vt:lpstr>微软雅黑</vt:lpstr>
      <vt:lpstr>Impact</vt:lpstr>
      <vt:lpstr>汉仪乐喵体W</vt:lpstr>
      <vt:lpstr>Arial Unicode MS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演示文稿16</dc:title>
  <dc:creator/>
  <cp:lastModifiedBy>PrisKam</cp:lastModifiedBy>
  <cp:revision>17</cp:revision>
  <dcterms:created xsi:type="dcterms:W3CDTF">2017-04-16T13:58:00Z</dcterms:created>
  <dcterms:modified xsi:type="dcterms:W3CDTF">2021-03-21T23:55:10Z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  <property fmtid="{D5CDD505-2E9C-101B-9397-08002B2CF9AE}" pid="3" name="KSOSaveFontToCloudKey">
    <vt:lpwstr>532951141_btnclosed</vt:lpwstr>
  </property>
</Properties>
</file>